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8" r:id="rId9"/>
    <p:sldId id="269" r:id="rId10"/>
    <p:sldId id="270" r:id="rId11"/>
    <p:sldId id="263" r:id="rId12"/>
    <p:sldId id="264" r:id="rId13"/>
    <p:sldId id="272" r:id="rId14"/>
    <p:sldId id="27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ОКАЗАНИЯ ПОМОЩИ ПОЖИЛЫМ ЛЮДЯМ                     В СИТУАЦИИ ДОМАШНЕГО НАСИЛИЯ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79" b="4668"/>
          <a:stretch/>
        </p:blipFill>
        <p:spPr bwMode="auto">
          <a:xfrm>
            <a:off x="1486649" y="2037190"/>
            <a:ext cx="6187470" cy="44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2" y="1514456"/>
            <a:ext cx="78581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5" y="6148448"/>
            <a:ext cx="7715522" cy="6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42824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ОТЕТСТВЕННОСТЬ за  ДОМАШНЕЕ НАСИЛИЕ в РБ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23957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ЗАЩИТНОЕ ПРЕДПИСАНИЕ </a:t>
            </a:r>
            <a:r>
              <a:rPr lang="ru-RU" sz="2400" dirty="0" smtClean="0"/>
              <a:t>– это установление </a:t>
            </a:r>
            <a:r>
              <a:rPr lang="ru-RU" sz="2400" dirty="0"/>
              <a:t>гражданину</a:t>
            </a:r>
            <a:r>
              <a:rPr lang="ru-RU" sz="2400" dirty="0" smtClean="0"/>
              <a:t>, совершившему </a:t>
            </a:r>
            <a:r>
              <a:rPr lang="ru-RU" sz="2400" dirty="0"/>
              <a:t>домашнее насилие, временных запретов на совершение </a:t>
            </a:r>
            <a:r>
              <a:rPr lang="ru-RU" sz="2400" dirty="0" smtClean="0"/>
              <a:t>определенных действий </a:t>
            </a:r>
            <a:r>
              <a:rPr lang="ru-RU" sz="2400" dirty="0"/>
              <a:t>и обязанности для защиты жизни и здоровья пострадавшего от </a:t>
            </a:r>
            <a:r>
              <a:rPr lang="ru-RU" sz="2400" dirty="0" smtClean="0"/>
              <a:t>домашнего насилия </a:t>
            </a:r>
            <a:r>
              <a:rPr lang="ru-RU" sz="2400" i="1" dirty="0" smtClean="0"/>
              <a:t>(сроком </a:t>
            </a:r>
            <a:r>
              <a:rPr lang="ru-RU" sz="2400" i="1" dirty="0"/>
              <a:t>до 15 </a:t>
            </a:r>
            <a:r>
              <a:rPr lang="ru-RU" sz="2400" i="1" dirty="0" smtClean="0"/>
              <a:t>суток, с </a:t>
            </a:r>
            <a:r>
              <a:rPr lang="ru-RU" sz="2400" i="1" dirty="0"/>
              <a:t>дальнейшей возможностью продления меры сроком до 30 суток</a:t>
            </a:r>
            <a:r>
              <a:rPr lang="ru-RU" sz="2400" i="1" dirty="0" smtClean="0"/>
              <a:t>).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76235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СОГЛАСИЕ О ПЕРЕДАЧЕ ИНФОРМАЦИИ О ДОМАШНЕМ НАСИЛИИ </a:t>
            </a:r>
            <a:r>
              <a:rPr lang="ru-RU" sz="2400" dirty="0" smtClean="0"/>
              <a:t>– это документ, подписывая который </a:t>
            </a:r>
            <a:r>
              <a:rPr lang="ru-RU" sz="2400" dirty="0"/>
              <a:t>жертва насилия даёт разрешение на передачу информации о себе. </a:t>
            </a:r>
          </a:p>
          <a:p>
            <a:pPr algn="just"/>
            <a:r>
              <a:rPr lang="ru-RU" sz="2400" b="1" i="1" dirty="0" smtClean="0"/>
              <a:t>На </a:t>
            </a:r>
            <a:r>
              <a:rPr lang="ru-RU" sz="2400" b="1" i="1" dirty="0"/>
              <a:t>основании этой информации специалист ТЦСОН предлагает жертве </a:t>
            </a:r>
            <a:r>
              <a:rPr lang="ru-RU" sz="2400" b="1" i="1" dirty="0" smtClean="0"/>
              <a:t>получить </a:t>
            </a:r>
            <a:r>
              <a:rPr lang="ru-RU" sz="2400" b="1" i="1" dirty="0"/>
              <a:t>помощь в соответствии  </a:t>
            </a:r>
            <a:r>
              <a:rPr lang="ru-RU" sz="2400" b="1" i="1" dirty="0" smtClean="0"/>
              <a:t>с </a:t>
            </a:r>
            <a:r>
              <a:rPr lang="ru-RU" sz="2400" b="1" i="1" dirty="0"/>
              <a:t>компетенцией центра. </a:t>
            </a:r>
            <a:endParaRPr lang="ru-RU" sz="2400" b="1" i="1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7418" y="5877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услуги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предоставляются БЕСПЛАТНО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ДОБРОВОЛЬНО!!!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99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СОЦИАЛЬНЫЕ РАБОТНИКИ, НЯНИ, СИДЕЛКИ 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ВЫЯВЛЯЮТ СЛУЧАИ ДОМАШНЕГО НАСИЛИЯ: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58" y="170080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оказании услуг</a:t>
            </a:r>
            <a:r>
              <a:rPr lang="ru-RU" sz="2400" dirty="0"/>
              <a:t> в соответствии с договором возмездного (безвозмездного) оказания социальных услуг государственными организациями, оказывающими социальные услуги на дому;</a:t>
            </a:r>
          </a:p>
          <a:p>
            <a:pPr algn="just"/>
            <a:r>
              <a:rPr lang="ru-RU" sz="2400" dirty="0"/>
              <a:t>2.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в проведении обследования </a:t>
            </a:r>
            <a:r>
              <a:rPr lang="ru-RU" sz="2400" dirty="0"/>
              <a:t>материально-бытового положения одиноких, людей старшего возраста, многодетных семей и семей, воспитывающих ребенка с инвалидностью, людей с инвалидностью;</a:t>
            </a:r>
          </a:p>
          <a:p>
            <a:pPr algn="just"/>
            <a:r>
              <a:rPr lang="ru-RU" sz="2400" dirty="0"/>
              <a:t>3.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телефонном обращении </a:t>
            </a:r>
            <a:r>
              <a:rPr lang="ru-RU" sz="2400" dirty="0"/>
              <a:t>гражданина или его родственников, знакомых, друзей, соседей;</a:t>
            </a:r>
          </a:p>
          <a:p>
            <a:pPr algn="just"/>
            <a:r>
              <a:rPr lang="ru-RU" sz="2400" dirty="0"/>
              <a:t>4.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личном обращении </a:t>
            </a:r>
            <a:r>
              <a:rPr lang="ru-RU" sz="2400" dirty="0"/>
              <a:t>гражданина или его родственников, знакомых, друзей, соседей, то есть при личном контакте со специалистом.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8974226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МЕРЫ РЕАГИРОВАНИЯ 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СОЦИАЛЬНЫХ РАБОТНИКОВ,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НЯНЬ,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СИДЕЛОК :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108" y="170080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Проинформировать</a:t>
            </a:r>
            <a:r>
              <a:rPr lang="ru-RU" sz="2400" dirty="0"/>
              <a:t> пострадавшую/его от домашнего насилия и (или) законных представителей об услугах ТЦСОН </a:t>
            </a:r>
            <a:r>
              <a:rPr lang="ru-RU" sz="2400" i="1" dirty="0"/>
              <a:t>(выдать памятку или информационную брошюру);</a:t>
            </a:r>
          </a:p>
          <a:p>
            <a:pPr marL="457200" indent="-457200" algn="just">
              <a:buAutoNum type="arabicPeriod"/>
            </a:pPr>
            <a:endParaRPr lang="ru-RU" sz="2400" i="1" dirty="0"/>
          </a:p>
          <a:p>
            <a:pPr algn="just"/>
            <a:r>
              <a:rPr lang="ru-RU" sz="2400" dirty="0"/>
              <a:t>2. </a:t>
            </a:r>
            <a:r>
              <a:rPr lang="ru-RU" sz="2400" b="1" dirty="0"/>
              <a:t>Инициировать взаимодействие обслуживаемой/-ого с психологом;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В случае подозрения и (или) выявления признаков преступления (увечье, травма, сексуальное насилие и другие)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незамедлительно обращаться в органы внутренних дел</a:t>
            </a:r>
            <a:r>
              <a:rPr lang="ru-RU" sz="2400" dirty="0"/>
              <a:t>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4.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Оформить докладную записку </a:t>
            </a:r>
            <a:r>
              <a:rPr lang="ru-RU" sz="2400" dirty="0"/>
              <a:t>на имя заведующего отделением с описанием ситуации.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5275190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3181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ПСИХОЛОГИЧЕСКАЯ ПОМОЩЬ 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 «ТЦСОН БОРИСОВСКОГО РАЙОНА»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34" y="1354589"/>
            <a:ext cx="8928992" cy="541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г. Борисов,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ул. 50 лет БССР, 27А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1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психолога: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78 65 54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заведующего: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78 67 25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 – 17.00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13.00 – 14.00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Выходные: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суббота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экстренной психологической помощи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78 60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(044) 557 16 06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будние дни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8.00-13.00,14.00-17.00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психолога анонимная и бесплатная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284013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УСЛУГА ВРЕМЕННОГО ПРИЮТА – «КРИЗИСНАЯ» КОМНАТА</a:t>
            </a:r>
          </a:p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887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«КРИЗИСНАЯ»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</a:t>
            </a:r>
            <a:r>
              <a:rPr lang="ru-RU" sz="2400" b="1" dirty="0"/>
              <a:t>- специально оборудованное отдельное помещение, </a:t>
            </a:r>
            <a:r>
              <a:rPr lang="ru-RU" sz="2400" b="1" dirty="0" smtClean="0"/>
              <a:t>в котором </a:t>
            </a:r>
            <a:r>
              <a:rPr lang="ru-RU" sz="2400" b="1" dirty="0"/>
              <a:t>созданы необходимые условия для безопасного проживания.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278092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Местонахождение «кризисной» комнаты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РАЗГЛАШАЕТСЯ!!!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919" y="38610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проживающими заключается договор, </a:t>
            </a:r>
            <a:r>
              <a:rPr lang="ru-RU" sz="2400" dirty="0" smtClean="0"/>
              <a:t>в рамках которого коммунальные </a:t>
            </a:r>
            <a:r>
              <a:rPr lang="ru-RU" sz="2400" dirty="0"/>
              <a:t>услуги предоставляются </a:t>
            </a:r>
            <a:r>
              <a:rPr lang="ru-RU" sz="2400" dirty="0" smtClean="0"/>
              <a:t>бесплатно;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Во время пребывания граждан в «кризисной» комнате  бытовые условия жизнедеятельности определяются на принципах </a:t>
            </a:r>
            <a:r>
              <a:rPr lang="ru-RU" sz="2400" dirty="0" smtClean="0"/>
              <a:t>самообслуживания.</a:t>
            </a:r>
            <a:endParaRPr lang="ru-RU" sz="2400" dirty="0"/>
          </a:p>
          <a:p>
            <a:pPr marL="285750" indent="-28575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9059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804FDE-1D27-42DE-9DF9-B5181929423C}"/>
              </a:ext>
            </a:extLst>
          </p:cNvPr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стимулировать человека старшего возраста к переменам в своей жизни?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85B308-8B7E-4898-B674-3FA2568A7E0F}"/>
              </a:ext>
            </a:extLst>
          </p:cNvPr>
          <p:cNvSpPr txBox="1"/>
          <p:nvPr/>
        </p:nvSpPr>
        <p:spPr>
          <a:xfrm>
            <a:off x="12551" y="162880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/>
              <a:t>В первую очередь необходимо установить доверительные отношения между пострадавшими и специалистом ТЦСОН.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Попробовать проговорить с человеком старшего возраста о том, как он (она) справлялись с ситуацией ранее и что можно сделать сейчас. </a:t>
            </a:r>
          </a:p>
          <a:p>
            <a:pPr marL="342900" indent="-342900">
              <a:buAutoNum type="arabicPeriod"/>
            </a:pPr>
            <a:r>
              <a:rPr lang="ru-RU" sz="2200" dirty="0"/>
              <a:t>Рассказать о всех возможных вариантах помощи и поддержки. </a:t>
            </a:r>
          </a:p>
          <a:p>
            <a:pPr marL="342900" indent="-342900">
              <a:buAutoNum type="arabicPeriod"/>
            </a:pPr>
            <a:r>
              <a:rPr lang="ru-RU" sz="2200" dirty="0"/>
              <a:t>Не стоит пугать пожилого человека, но при этом нужно быть реалистичным и открыто обсуждать последствия домашнего насилия. </a:t>
            </a:r>
          </a:p>
          <a:p>
            <a:pPr marL="342900" indent="-342900">
              <a:buAutoNum type="arabicPeriod"/>
            </a:pPr>
            <a:r>
              <a:rPr lang="ru-RU" sz="2200" dirty="0"/>
              <a:t>Дать время человеку старшего возраста найти мотивацию к изменениям самостоятельно.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Поддерживать регулярный контакт с пострадавшим и быть в курсе ситуации. </a:t>
            </a:r>
          </a:p>
          <a:p>
            <a:pPr marL="342900" indent="-342900">
              <a:buAutoNum type="arabicPeriod"/>
            </a:pPr>
            <a:r>
              <a:rPr lang="ru-RU" sz="2200" dirty="0"/>
              <a:t>Позволить человеку говорить и рассказывать в своем темпе, не подгоняя его. </a:t>
            </a:r>
          </a:p>
          <a:p>
            <a:pPr marL="342900" indent="-342900">
              <a:buAutoNum type="arabicPeriod"/>
            </a:pPr>
            <a:r>
              <a:rPr lang="ru-RU" sz="2200" dirty="0"/>
              <a:t>При решении человека не покидать семью, где он находится в ситуации насилия,\ составить индивидуальный план безопасности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2392889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3AA52B-94D2-4A11-B155-F563384C29F7}"/>
              </a:ext>
            </a:extLst>
          </p:cNvPr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составлении индивидуального плана безопасности необходимо выяснить: 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500C84-3046-4014-BCB0-781402D23EE1}"/>
              </a:ext>
            </a:extLst>
          </p:cNvPr>
          <p:cNvSpPr txBox="1"/>
          <p:nvPr/>
        </p:nvSpPr>
        <p:spPr>
          <a:xfrm>
            <a:off x="-22146" y="1514456"/>
            <a:ext cx="91541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• может ли человек поделиться информаций о том, что с ним произошло в семье, с другими близкими (родственниками), соседями и теми людьми, кто готов предоставить помощь и поддержку; </a:t>
            </a:r>
          </a:p>
          <a:p>
            <a:r>
              <a:rPr lang="ru-RU" dirty="0"/>
              <a:t>• распознает ли человек старшего возраста насильственные и ненасильственные действия; • какие есть способы у человека покинуть свой дом безопасно; </a:t>
            </a:r>
          </a:p>
          <a:p>
            <a:r>
              <a:rPr lang="ru-RU" dirty="0"/>
              <a:t>• какие проблемы могут повлиять на безопасность человека старшего возраста или его способность соблюдать меры безопасности (например, злоупотребление психоактивными веществами, проблемы с психическим здоровьем или нарушения памяти); </a:t>
            </a:r>
          </a:p>
          <a:p>
            <a:r>
              <a:rPr lang="ru-RU" dirty="0"/>
              <a:t>• есть ли возможность на время пристроить домашнего питомца пожилого человека в случае, если ему (ей) придется временно покинуть свой дом; </a:t>
            </a:r>
          </a:p>
          <a:p>
            <a:r>
              <a:rPr lang="ru-RU" dirty="0"/>
              <a:t>• обсудите, какая комната наиболее безопасна, имеет ли она окно для того, чтобы просить о помощи в ситуации эскалации домашнего насилия; </a:t>
            </a:r>
          </a:p>
          <a:p>
            <a:r>
              <a:rPr lang="ru-RU" dirty="0"/>
              <a:t>• согласуйте место или учреждение, куда может приехать человек старшего возраста в ситуации насилия; </a:t>
            </a:r>
          </a:p>
          <a:p>
            <a:r>
              <a:rPr lang="ru-RU" dirty="0"/>
              <a:t>• проговорите, где человек старшего возраста хранит документы (в том числе медицинские рецепты), паспорт и банковские карты, важные телефонные номера; • уточните, доволен ли человек старшего возраста индивидуальным планом безопасности и готов ли он (она) жить в рамках его возможных ограничений, по крайней мере в краткосрочной перспективе.</a:t>
            </a:r>
          </a:p>
        </p:txBody>
      </p:sp>
    </p:spTree>
    <p:extLst>
      <p:ext uri="{BB962C8B-B14F-4D97-AF65-F5344CB8AC3E}">
        <p14:creationId xmlns="" xmlns:p14="http://schemas.microsoft.com/office/powerpoint/2010/main" val="17216759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78FBA2-DC58-403D-8195-EABFF2A5EDA0}"/>
              </a:ext>
            </a:extLst>
          </p:cNvPr>
          <p:cNvSpPr txBox="1"/>
          <p:nvPr/>
        </p:nvSpPr>
        <p:spPr>
          <a:xfrm>
            <a:off x="-10140" y="1382286"/>
            <a:ext cx="9154140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ИНДИВИДУАЛЬНЫЙ ПЛАН БЕЗОПАСНОСТИ всегда </a:t>
            </a:r>
            <a:r>
              <a:rPr lang="ru-RU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уникален </a:t>
            </a:r>
          </a:p>
          <a:p>
            <a:pPr algn="ctr"/>
            <a:r>
              <a:rPr lang="ru-RU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подходит только одному человеку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algn="ctr"/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9440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95" t="6379" b="4668"/>
          <a:stretch/>
        </p:blipFill>
        <p:spPr bwMode="auto">
          <a:xfrm>
            <a:off x="243198" y="1720840"/>
            <a:ext cx="4345926" cy="55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ДОМАШНЕГО НАСИЛИЯ в БЕЛАРУСИ</a:t>
            </a: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отношении ПОЖИЛЫХ ЛЮДЕЙ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2828" y="1595021"/>
            <a:ext cx="5021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Согласно исследованию Института социологии НАН Республики Беларусь в 2018 г.:</a:t>
            </a:r>
          </a:p>
          <a:p>
            <a:endParaRPr lang="ru-RU" sz="2400" b="1" dirty="0"/>
          </a:p>
          <a:p>
            <a:r>
              <a:rPr lang="ru-RU" sz="2400" dirty="0"/>
              <a:t>• с угрозами насилия от нынешних партнеров чаще сталкиваются женщины в возрасте 55–64 лет –                 это 38,2 % от всех женщин;</a:t>
            </a:r>
          </a:p>
          <a:p>
            <a:endParaRPr lang="ru-RU" sz="2400" dirty="0"/>
          </a:p>
          <a:p>
            <a:r>
              <a:rPr lang="ru-RU" sz="2400" dirty="0"/>
              <a:t>• распространенность разных проявлений психологического насилия у женщин 55 лет и старше – это 39,7 %.</a:t>
            </a:r>
          </a:p>
        </p:txBody>
      </p:sp>
    </p:spTree>
    <p:extLst>
      <p:ext uri="{BB962C8B-B14F-4D97-AF65-F5344CB8AC3E}">
        <p14:creationId xmlns="" xmlns:p14="http://schemas.microsoft.com/office/powerpoint/2010/main" val="17943115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-Medium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        ДОМАШНЕЕ НАСИЛИЕ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– это умышленные    противоправные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либо аморальные действия физического,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психологического или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сексуального характера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близких родственников, бывших супругов, граждан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, имеющих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общего ребенка (детей), либо иных граждан, которые проживают (проживали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) совместно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и ведут (вели) общее хозяйство,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по отношению друг к другу,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причиняющие физические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и (или) психические страдания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».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" y="3998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Закон Республики Беларусь «Об основах деятельности по</a:t>
            </a:r>
          </a:p>
          <a:p>
            <a:pPr algn="r"/>
            <a:r>
              <a:rPr lang="ru-RU" dirty="0"/>
              <a:t>профилактике правонарушений» от 4 января 2014 года № 122-З (в ред. от 06.01.2022 г.).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домашнего насилия – запугать, доминировать, преследовать и властвовать над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жизнью другого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 (членов) семьи. Это широкий термин, который включает в себя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действия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лиц, применяющих насилие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0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140" y="6351"/>
            <a:ext cx="9154140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НАСИЛИЕ НАД ЛЮДЬМИ СТАРШЕГО ВОЗРАСТА – это единичное или повторяющееся действие, которое происходит в рамках любых отношений, где существует предпосылка доверия и заботы, причиняющее вред или стресс пожилому человеку.</a:t>
            </a:r>
          </a:p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373" y="2807118"/>
            <a:ext cx="57797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Пожилые люди чаще всего терпят насилие со стороны: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супруга/сожителя;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взрослых детей. </a:t>
            </a:r>
          </a:p>
          <a:p>
            <a:pPr algn="just"/>
            <a:endParaRPr lang="ru-RU" sz="1200" dirty="0"/>
          </a:p>
          <a:p>
            <a:pPr algn="just"/>
            <a:r>
              <a:rPr lang="ru-RU" sz="2200" dirty="0"/>
              <a:t>Со стороны взрослых детей </a:t>
            </a:r>
            <a:r>
              <a:rPr lang="ru-RU" sz="2200" b="1" u="sng" dirty="0"/>
              <a:t>мужского</a:t>
            </a:r>
            <a:r>
              <a:rPr lang="ru-RU" sz="2200" b="1" dirty="0"/>
              <a:t> пола – в 3 раза чаще</a:t>
            </a:r>
            <a:r>
              <a:rPr lang="ru-RU" sz="2200" dirty="0"/>
              <a:t>, чем насилие со стороны детей </a:t>
            </a:r>
            <a:r>
              <a:rPr lang="ru-RU" sz="2200" u="sng" dirty="0"/>
              <a:t>женского</a:t>
            </a:r>
            <a:r>
              <a:rPr lang="ru-RU" sz="2200" dirty="0"/>
              <a:t> пола. </a:t>
            </a:r>
          </a:p>
          <a:p>
            <a:pPr algn="just"/>
            <a:endParaRPr lang="ru-RU" sz="1600" dirty="0"/>
          </a:p>
          <a:p>
            <a:pPr algn="just"/>
            <a:r>
              <a:rPr lang="ru-RU" sz="2200" dirty="0"/>
              <a:t>В большинстве случаев насилие совершается детьми, </a:t>
            </a:r>
            <a:r>
              <a:rPr lang="ru-RU" sz="2200" b="1" dirty="0"/>
              <a:t>имеющими какую-либо зависимость </a:t>
            </a:r>
            <a:r>
              <a:rPr lang="ru-RU" sz="2200" i="1" dirty="0"/>
              <a:t>(алкогольную, наркотическую, игровую).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625" r="65936"/>
          <a:stretch/>
        </p:blipFill>
        <p:spPr bwMode="auto">
          <a:xfrm>
            <a:off x="5955137" y="2807118"/>
            <a:ext cx="3159193" cy="38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6889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77" y="1988840"/>
            <a:ext cx="5106324" cy="47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МЕШАЕТ ОБРАТИТЬСЯ ЗА ПОМОЩЬЮ? 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446" y="1340768"/>
            <a:ext cx="8933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• Стыд за </a:t>
            </a:r>
            <a:r>
              <a:rPr lang="ru-RU" sz="2400" b="1" dirty="0" smtClean="0"/>
              <a:t>детей</a:t>
            </a:r>
            <a:r>
              <a:rPr lang="ru-RU" sz="2400" b="1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prstClr val="black"/>
                </a:solidFill>
              </a:rPr>
              <a:t>которых вырастил/-а и воспитал/-а;</a:t>
            </a:r>
            <a:endParaRPr lang="ru-RU" sz="2400" b="1" dirty="0"/>
          </a:p>
          <a:p>
            <a:r>
              <a:rPr lang="ru-RU" sz="2400" b="1" dirty="0"/>
              <a:t>• Желание сохранить все в тайне;</a:t>
            </a:r>
          </a:p>
          <a:p>
            <a:r>
              <a:rPr lang="ru-RU" sz="2400" b="1" dirty="0"/>
              <a:t>• Чувство вины или мнение, что должны терпеть насилие;</a:t>
            </a:r>
          </a:p>
          <a:p>
            <a:r>
              <a:rPr lang="ru-RU" sz="2400" b="1" dirty="0"/>
              <a:t>• Недостаток знаний;</a:t>
            </a:r>
          </a:p>
          <a:p>
            <a:r>
              <a:rPr lang="ru-RU" sz="2400" b="1" dirty="0"/>
              <a:t>• Страх попасть в интернат;</a:t>
            </a:r>
          </a:p>
          <a:p>
            <a:r>
              <a:rPr lang="ru-RU" sz="2400" b="1" dirty="0"/>
              <a:t>• Страх перед агрессором;</a:t>
            </a:r>
          </a:p>
          <a:p>
            <a:r>
              <a:rPr lang="ru-RU" sz="2400" b="1" dirty="0"/>
              <a:t>• Боязнь остаться в одиночестве;</a:t>
            </a:r>
          </a:p>
          <a:p>
            <a:r>
              <a:rPr lang="ru-RU" sz="2400" b="1" dirty="0"/>
              <a:t>• Вера в то, что насилие прекратится</a:t>
            </a:r>
          </a:p>
          <a:p>
            <a:r>
              <a:rPr lang="ru-RU" sz="2400" b="1" dirty="0"/>
              <a:t>и всё наладятся;</a:t>
            </a:r>
          </a:p>
          <a:p>
            <a:r>
              <a:rPr lang="ru-RU" sz="2400" b="1" dirty="0"/>
              <a:t>• Толерантность к насилию;</a:t>
            </a:r>
          </a:p>
          <a:p>
            <a:r>
              <a:rPr lang="ru-RU" sz="2400" b="1" dirty="0"/>
              <a:t>• Отсутствие достаточного </a:t>
            </a:r>
          </a:p>
          <a:p>
            <a:r>
              <a:rPr lang="ru-RU" sz="2400" b="1" dirty="0"/>
              <a:t>количества финансовых средств.</a:t>
            </a:r>
          </a:p>
        </p:txBody>
      </p:sp>
    </p:spTree>
    <p:extLst>
      <p:ext uri="{BB962C8B-B14F-4D97-AF65-F5344CB8AC3E}">
        <p14:creationId xmlns="" xmlns:p14="http://schemas.microsoft.com/office/powerpoint/2010/main" val="39862596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039"/>
          <a:stretch/>
        </p:blipFill>
        <p:spPr bwMode="auto">
          <a:xfrm>
            <a:off x="5707" y="0"/>
            <a:ext cx="913829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6381328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0696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836"/>
          <a:stretch/>
        </p:blipFill>
        <p:spPr bwMode="auto">
          <a:xfrm>
            <a:off x="251520" y="248862"/>
            <a:ext cx="8766094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52565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753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             ДОМАШНЕЕ НАСИЛИЕ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Не равно 6"/>
          <p:cNvSpPr/>
          <p:nvPr/>
        </p:nvSpPr>
        <p:spPr>
          <a:xfrm>
            <a:off x="3306567" y="464615"/>
            <a:ext cx="769493" cy="383535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" r="1003" b="9224"/>
          <a:stretch/>
        </p:blipFill>
        <p:spPr bwMode="auto">
          <a:xfrm>
            <a:off x="340359" y="1772816"/>
            <a:ext cx="8437442" cy="48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7163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 ДОМАШНЕГО НАСИЛИЯ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03839" y="1199920"/>
            <a:ext cx="5726181" cy="547430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1982492"/>
              </p:ext>
            </p:extLst>
          </p:nvPr>
        </p:nvGraphicFramePr>
        <p:xfrm>
          <a:off x="2231739" y="1664804"/>
          <a:ext cx="4665420" cy="453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710"/>
                <a:gridCol w="2332710"/>
              </a:tblGrid>
              <a:tr h="2268252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            </a:t>
                      </a: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1</a:t>
                      </a:r>
                    </a:p>
                    <a:p>
                      <a:pPr algn="ctr"/>
                      <a:r>
                        <a:rPr lang="ru-RU" sz="1800" b="1" dirty="0" smtClean="0"/>
                        <a:t>Нарастания </a:t>
                      </a:r>
                    </a:p>
                    <a:p>
                      <a:pPr algn="ctr"/>
                      <a:r>
                        <a:rPr lang="ru-RU" sz="1800" b="1" dirty="0" smtClean="0"/>
                        <a:t>напряжения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2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Серьезный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Инцидент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насилия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2682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4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примирения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 «любви»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3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последствий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3516765" y="1340768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5400000">
            <a:off x="5853042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0800000">
            <a:off x="3448471" y="5877272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200000">
            <a:off x="1187624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5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1169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Беляева</dc:creator>
  <cp:lastModifiedBy>Admin</cp:lastModifiedBy>
  <cp:revision>25</cp:revision>
  <dcterms:created xsi:type="dcterms:W3CDTF">2023-05-15T06:28:03Z</dcterms:created>
  <dcterms:modified xsi:type="dcterms:W3CDTF">2023-09-08T11:32:38Z</dcterms:modified>
</cp:coreProperties>
</file>